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sldIdLst>
    <p:sldId id="31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1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51573-ED66-DAB4-1FE0-605EAB31C6C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040" y="2096323"/>
            <a:ext cx="5128551" cy="142509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What is the engagement and what is it for? When did </a:t>
            </a:r>
            <a:r>
              <a:rPr lang="en-US" err="1"/>
              <a:t>Affirma</a:t>
            </a:r>
            <a:r>
              <a:rPr lang="en-US"/>
              <a:t> start the work, and what role did we play? Did we collaborate with anyone? Can you provide a brief description of scope and any fun facts to embellish the story? What is the engagement and what is it for? When did </a:t>
            </a:r>
            <a:r>
              <a:rPr lang="en-US" err="1"/>
              <a:t>Affirma</a:t>
            </a:r>
            <a:r>
              <a:rPr lang="en-US"/>
              <a:t> start the work, and what role did we play? Did we collaborate with anyone? Can you provide a brief description of scope and any fun facts to embellish the story?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564CB2-47B5-0CB7-B274-8F69BC6EFE1E}"/>
              </a:ext>
            </a:extLst>
          </p:cNvPr>
          <p:cNvSpPr/>
          <p:nvPr userDrawn="1"/>
        </p:nvSpPr>
        <p:spPr>
          <a:xfrm>
            <a:off x="-5311" y="6730048"/>
            <a:ext cx="12200696" cy="127952"/>
          </a:xfrm>
          <a:prstGeom prst="rect">
            <a:avLst/>
          </a:prstGeom>
          <a:gradFill>
            <a:gsLst>
              <a:gs pos="100000">
                <a:srgbClr val="67788A"/>
              </a:gs>
              <a:gs pos="0">
                <a:srgbClr val="1C2A3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3F6574-B598-5FE8-9176-33445E685D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A31BB3-EEF7-90DA-B50C-DA19C629589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593722" y="1710133"/>
            <a:ext cx="5128551" cy="264231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Category of Work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82F9E26-45CB-2EE7-141C-912C70AFB7A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9" y="-2"/>
            <a:ext cx="2956086" cy="245314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374B7B93-13E1-04EB-8AF2-34D3DF021F9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35914" y="-2"/>
            <a:ext cx="2956086" cy="245314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8EF170-11B0-46F2-27FB-CB49D5968D39}"/>
              </a:ext>
            </a:extLst>
          </p:cNvPr>
          <p:cNvSpPr/>
          <p:nvPr userDrawn="1"/>
        </p:nvSpPr>
        <p:spPr>
          <a:xfrm>
            <a:off x="6095998" y="5093207"/>
            <a:ext cx="6096002" cy="1636841"/>
          </a:xfrm>
          <a:prstGeom prst="rect">
            <a:avLst/>
          </a:prstGeom>
          <a:solidFill>
            <a:srgbClr val="008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4DA46DB8-AA32-AF98-8C41-7EAEFA8D8C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5999" y="2638004"/>
            <a:ext cx="2956086" cy="2454176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4452AB0-8625-1057-C1D3-11AE72690B2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35914" y="2645921"/>
            <a:ext cx="2956086" cy="2453148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05D45D-B137-ABA1-EE31-2678206CE9D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611831" y="3868208"/>
            <a:ext cx="1127345" cy="26423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1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Project Team: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1317BF2-3B4F-39CF-D560-24BF2AEC046A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1749968" y="3868208"/>
            <a:ext cx="860410" cy="26423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1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00 People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1772D5-F74E-F4C0-C3F9-EDB8B584F115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2838277" y="3868208"/>
            <a:ext cx="1248385" cy="26423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1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Project Duration: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D75ABCA-8F28-FEB5-7CC9-34C1BB39E1F9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4097453" y="3868208"/>
            <a:ext cx="1319651" cy="26423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1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20XX–Present Day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7F59B4C3-87CB-8B20-CD39-6D21FABF07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1831" y="4230568"/>
            <a:ext cx="2448038" cy="2087671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ACF29C71-A1C4-E67E-4765-B73DA18EE53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243698" y="4230568"/>
            <a:ext cx="2485893" cy="2087671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C35E815-D01F-E0DC-9B0A-3FB3F90BAAD4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6429983" y="5337451"/>
            <a:ext cx="5400916" cy="173428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Services: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8A01D09-7BA2-0599-12AA-ABBD14F6CA8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429983" y="5598076"/>
            <a:ext cx="2622102" cy="803210"/>
          </a:xfrm>
          <a:noFill/>
        </p:spPr>
        <p:txBody>
          <a:bodyPr lIns="0" tIns="0" rIns="0">
            <a:normAutofit/>
          </a:bodyPr>
          <a:lstStyle>
            <a:lvl1pPr marL="171450" indent="-171450"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Art Direction</a:t>
            </a:r>
          </a:p>
          <a:p>
            <a:pPr lvl="0"/>
            <a:r>
              <a:rPr lang="en-US"/>
              <a:t>Brand Design</a:t>
            </a:r>
          </a:p>
          <a:p>
            <a:pPr lvl="0"/>
            <a:r>
              <a:rPr lang="en-US"/>
              <a:t>Digital Asset Development</a:t>
            </a:r>
          </a:p>
          <a:p>
            <a:pPr lvl="0"/>
            <a:r>
              <a:rPr lang="en-US"/>
              <a:t>Print Collateral Development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672231B-0342-E588-25B5-B7CDB0D31B8B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9235914" y="5598076"/>
            <a:ext cx="2596101" cy="803210"/>
          </a:xfrm>
          <a:noFill/>
        </p:spPr>
        <p:txBody>
          <a:bodyPr lIns="0" tIns="0" rIns="0">
            <a:normAutofit/>
          </a:bodyPr>
          <a:lstStyle>
            <a:lvl1pPr marL="171450" indent="-171450"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Art Direction</a:t>
            </a:r>
          </a:p>
          <a:p>
            <a:pPr lvl="0"/>
            <a:r>
              <a:rPr lang="en-US"/>
              <a:t>Brand Design</a:t>
            </a:r>
          </a:p>
          <a:p>
            <a:pPr lvl="0"/>
            <a:r>
              <a:rPr lang="en-US"/>
              <a:t>Digital Asset Development</a:t>
            </a:r>
          </a:p>
          <a:p>
            <a:pPr lvl="0"/>
            <a:r>
              <a:rPr lang="en-US"/>
              <a:t>Print Collateral Development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810975C-523A-8274-CFBF-8FCE667D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" y="78746"/>
            <a:ext cx="5603401" cy="1384995"/>
          </a:xfrm>
          <a:solidFill>
            <a:srgbClr val="F2F5F8"/>
          </a:solidFill>
          <a:effectLst>
            <a:outerShdw dist="137444" dir="10800000" algn="r" rotWithShape="0">
              <a:schemeClr val="accent4"/>
            </a:outerShdw>
          </a:effectLst>
        </p:spPr>
        <p:txBody>
          <a:bodyPr wrap="square" lIns="457200" tIns="274320" bIns="91440">
            <a:spAutoFit/>
          </a:bodyPr>
          <a:lstStyle>
            <a:lvl1pPr>
              <a:lnSpc>
                <a:spcPct val="80000"/>
              </a:lnSpc>
              <a:defRPr sz="4000" b="1" i="0">
                <a:solidFill>
                  <a:srgbClr val="063A79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687EDB-0FDA-D634-F9FF-35D45C0FE7F1}"/>
              </a:ext>
            </a:extLst>
          </p:cNvPr>
          <p:cNvCxnSpPr>
            <a:cxnSpLocks/>
          </p:cNvCxnSpPr>
          <p:nvPr userDrawn="1"/>
        </p:nvCxnSpPr>
        <p:spPr>
          <a:xfrm>
            <a:off x="611831" y="3675579"/>
            <a:ext cx="5110442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95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414A0-2B85-3BFE-75AB-F2C1E4E5A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10054-708A-C7AF-1883-EFFF20C174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040" y="1707801"/>
            <a:ext cx="5121233" cy="1792084"/>
          </a:xfrm>
        </p:spPr>
        <p:txBody>
          <a:bodyPr>
            <a:noAutofit/>
          </a:bodyPr>
          <a:lstStyle/>
          <a:p>
            <a:r>
              <a:rPr lang="en-US"/>
              <a:t>To better serve their community with daily updates and insights from their Pulse platform, Two Six Technologies decided to transition from email delivery to a dedicated mobile app. </a:t>
            </a:r>
            <a:r>
              <a:rPr lang="en-US" err="1"/>
              <a:t>Affirma</a:t>
            </a:r>
            <a:r>
              <a:rPr lang="en-US"/>
              <a:t> was tasked with designing the TST/Pulse Insights App, starting with an MVP to facilitate a quick launch and gather user feedback. We focused on essential launch features: allowing users to seamlessly share, bookmark, and search for valuable content, thereby creating an accessible and convenient channel for the TST community to stay informed.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880F-325D-836F-22DD-FDB6E79AF97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93722" y="1321611"/>
            <a:ext cx="5128551" cy="264231"/>
          </a:xfrm>
        </p:spPr>
        <p:txBody>
          <a:bodyPr/>
          <a:lstStyle/>
          <a:p>
            <a:r>
              <a:rPr lang="en-US">
                <a:effectLst/>
              </a:rPr>
              <a:t>Native news mobile application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3C65BC-5124-E21F-D857-96E3B44B8456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Project Team: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E54263-C696-1348-D7CD-35AFBEB03DD1}"/>
              </a:ext>
            </a:extLst>
          </p:cNvPr>
          <p:cNvSpPr>
            <a:spLocks noGrp="1"/>
          </p:cNvSpPr>
          <p:nvPr>
            <p:ph sz="half" idx="21"/>
          </p:nvPr>
        </p:nvSpPr>
        <p:spPr/>
        <p:txBody>
          <a:bodyPr/>
          <a:lstStyle/>
          <a:p>
            <a:r>
              <a:rPr lang="en-US"/>
              <a:t>4 People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7A3106-D928-1E25-57AF-39FF8267D774}"/>
              </a:ext>
            </a:extLst>
          </p:cNvPr>
          <p:cNvSpPr>
            <a:spLocks noGrp="1"/>
          </p:cNvSpPr>
          <p:nvPr>
            <p:ph sz="half" idx="2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Project Duration: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8D261AD-B580-6356-5AD3-775AE88254E3}"/>
              </a:ext>
            </a:extLst>
          </p:cNvPr>
          <p:cNvSpPr>
            <a:spLocks noGrp="1"/>
          </p:cNvSpPr>
          <p:nvPr>
            <p:ph sz="half" idx="23"/>
          </p:nvPr>
        </p:nvSpPr>
        <p:spPr/>
        <p:txBody>
          <a:bodyPr>
            <a:normAutofit/>
          </a:bodyPr>
          <a:lstStyle/>
          <a:p>
            <a:r>
              <a:rPr lang="en-US"/>
              <a:t>4 weeks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D66DBE5-84E5-1DD6-709D-9D792D855C62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>
            <a:noAutofit/>
          </a:bodyPr>
          <a:lstStyle/>
          <a:p>
            <a:r>
              <a:rPr lang="en-US" sz="1050"/>
              <a:t>Services: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1C7F878-A617-FEDA-F305-B5CCB6BE2A83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Comparative analysis</a:t>
            </a:r>
          </a:p>
          <a:p>
            <a:r>
              <a:rPr lang="en-US"/>
              <a:t>Wireframing</a:t>
            </a:r>
          </a:p>
          <a:p>
            <a:r>
              <a:rPr lang="en-US"/>
              <a:t>Prototyping</a:t>
            </a:r>
          </a:p>
          <a:p>
            <a:r>
              <a:rPr lang="en-US"/>
              <a:t>Development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5CF423-6354-3EB3-8778-A5A25BF2D6C0}"/>
              </a:ext>
            </a:extLst>
          </p:cNvPr>
          <p:cNvSpPr>
            <a:spLocks noGrp="1"/>
          </p:cNvSpPr>
          <p:nvPr>
            <p:ph sz="half" idx="27"/>
          </p:nvPr>
        </p:nvSpPr>
        <p:spPr/>
        <p:txBody>
          <a:bodyPr/>
          <a:lstStyle/>
          <a:p>
            <a:r>
              <a:rPr lang="en-US"/>
              <a:t>UI Design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098687F-0C6E-B107-8BC2-F27829B6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" y="324967"/>
            <a:ext cx="5603401" cy="892552"/>
          </a:xfrm>
          <a:solidFill>
            <a:srgbClr val="F2F5F8"/>
          </a:solidFill>
          <a:effectLst>
            <a:outerShdw dist="137444" dir="10800000" algn="r" rotWithShape="0">
              <a:srgbClr val="FF8E00"/>
            </a:outerShdw>
          </a:effectLst>
        </p:spPr>
        <p:txBody>
          <a:bodyPr/>
          <a:lstStyle/>
          <a:p>
            <a:r>
              <a:rPr lang="en-US" b="1">
                <a:latin typeface="Poppins SemiBold" pitchFamily="2" charset="77"/>
                <a:cs typeface="Poppins SemiBold" pitchFamily="2" charset="77"/>
              </a:rPr>
              <a:t>Two Six</a:t>
            </a:r>
          </a:p>
        </p:txBody>
      </p:sp>
      <p:pic>
        <p:nvPicPr>
          <p:cNvPr id="25" name="Picture 24" descr="A cell phone on a white surface&#10;&#10;AI-generated content may be incorrect.">
            <a:extLst>
              <a:ext uri="{FF2B5EF4-FFF2-40B4-BE49-F238E27FC236}">
                <a16:creationId xmlns:a16="http://schemas.microsoft.com/office/drawing/2014/main" id="{8E24DA01-BF7B-BA02-7770-EB20D2C6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70" t="12189" r="5763" b="34772"/>
          <a:stretch/>
        </p:blipFill>
        <p:spPr>
          <a:xfrm>
            <a:off x="545204" y="4214204"/>
            <a:ext cx="5177069" cy="2102513"/>
          </a:xfrm>
          <a:prstGeom prst="rect">
            <a:avLst/>
          </a:prstGeom>
        </p:spPr>
      </p:pic>
      <p:pic>
        <p:nvPicPr>
          <p:cNvPr id="27" name="Picture 26" descr="A screenshot of a phone&#10;&#10;AI-generated content may be incorrect.">
            <a:extLst>
              <a:ext uri="{FF2B5EF4-FFF2-40B4-BE49-F238E27FC236}">
                <a16:creationId xmlns:a16="http://schemas.microsoft.com/office/drawing/2014/main" id="{7EE6F75D-CF05-132A-E117-18B80E590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656" y="445049"/>
            <a:ext cx="2284290" cy="4392866"/>
          </a:xfrm>
          <a:prstGeom prst="rect">
            <a:avLst/>
          </a:prstGeom>
        </p:spPr>
      </p:pic>
      <p:pic>
        <p:nvPicPr>
          <p:cNvPr id="29" name="Picture 2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5069612-96F4-8356-1E68-93687C3F4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531" y="456714"/>
            <a:ext cx="2284290" cy="43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4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 xsi:nil="true"/>
    <Named_x0020_Account xmlns="f0ee8362-fa7e-4bc9-ab88-7dcfb17cb19b" xsi:nil="true"/>
    <Industries xmlns="f0ee8362-fa7e-4bc9-ab88-7dcfb17cb19b">
      <Value>Defence</Value>
    </Industries>
    <PlatTech xmlns="f0ee8362-fa7e-4bc9-ab88-7dcfb17cb19b">
      <Value>React Native</Value>
    </PlatTech>
    <BusinessUnit xmlns="f0ee8362-fa7e-4bc9-ab88-7dcfb17cb19b">
      <Value>Custom Development</Value>
    </BusinessUnit>
    <Solutions xmlns="f0ee8362-fa7e-4bc9-ab88-7dcfb17cb19b">
      <Value>Mobile Application</Value>
    </Solutions>
    <ProjectCompletionDate xmlns="f0ee8362-fa7e-4bc9-ab88-7dcfb17cb19b" xsi:nil="true"/>
    <ApprovedByClient xmlns="f0ee8362-fa7e-4bc9-ab88-7dcfb17cb19b">false</ApprovedByClien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40c5edf46ad0243c172d3e6a5f6fa751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f48774ae5cf6ccd45b30992fa6c2b457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889D8B-68BF-4EFF-A14F-CC7573CC2245}">
  <ds:schemaRefs>
    <ds:schemaRef ds:uri="http://schemas.microsoft.com/office/2006/metadata/properties"/>
    <ds:schemaRef ds:uri="http://schemas.microsoft.com/office/infopath/2007/PartnerControls"/>
    <ds:schemaRef ds:uri="f0ee8362-fa7e-4bc9-ab88-7dcfb17cb19b"/>
  </ds:schemaRefs>
</ds:datastoreItem>
</file>

<file path=customXml/itemProps2.xml><?xml version="1.0" encoding="utf-8"?>
<ds:datastoreItem xmlns:ds="http://schemas.openxmlformats.org/officeDocument/2006/customXml" ds:itemID="{DCA0011D-B41C-4E15-9949-9C7BEE078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2F6718-4E29-45EC-A843-30334C006546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6A90E082-C6BB-43F6-854E-D91BD49E55B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Two Six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Six mobile news app</dc:title>
  <dc:creator/>
  <cp:lastModifiedBy/>
  <cp:revision>7</cp:revision>
  <dcterms:created xsi:type="dcterms:W3CDTF">2025-07-23T14:05:06Z</dcterms:created>
  <dcterms:modified xsi:type="dcterms:W3CDTF">2025-11-05T00:52:31Z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</Properties>
</file>